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18"/>
  </p:handoutMasterIdLst>
  <p:sldIdLst>
    <p:sldId id="375" r:id="rId5"/>
    <p:sldId id="384" r:id="rId6"/>
    <p:sldId id="305" r:id="rId7"/>
    <p:sldId id="411" r:id="rId8"/>
    <p:sldId id="409" r:id="rId9"/>
    <p:sldId id="408" r:id="rId10"/>
    <p:sldId id="410" r:id="rId11"/>
    <p:sldId id="273" r:id="rId12"/>
    <p:sldId id="298" r:id="rId13"/>
    <p:sldId id="392" r:id="rId14"/>
    <p:sldId id="406" r:id="rId15"/>
    <p:sldId id="303" r:id="rId16"/>
    <p:sldId id="30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75" d="100"/>
          <a:sy n="75" d="100"/>
        </p:scale>
        <p:origin x="720" y="60"/>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2/8/2021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2/8/2021</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2/8/2021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2/8/2021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36.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197665" y="110176"/>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6718300" cy="759004"/>
          </a:xfrm>
        </p:spPr>
        <p:txBody>
          <a:bodyPr>
            <a:normAutofit/>
          </a:bodyPr>
          <a:lstStyle/>
          <a:p>
            <a:r>
              <a:rPr lang="en-US" dirty="0"/>
              <a:t>Population density versus crime rates</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lstStyle/>
          <a:p>
            <a:r>
              <a:rPr lang="en-US" dirty="0"/>
              <a:t>Crime in the U.S.</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Tree>
    <p:extLst>
      <p:ext uri="{BB962C8B-B14F-4D97-AF65-F5344CB8AC3E}">
        <p14:creationId xmlns:p14="http://schemas.microsoft.com/office/powerpoint/2010/main" val="30219997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Labore, ut int fugia ducimaximet estium, tem verio. Occatqui voluptatqui idessitas porecabor maximilis eatate perehent maxime reribus volessi taturestotas earum ut et </a:t>
            </a:r>
            <a:br>
              <a:rPr lang="en-US" dirty="0"/>
            </a:br>
            <a:r>
              <a:rPr lang="en-US" dirty="0"/>
              <a:t>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Tree>
    <p:extLst>
      <p:ext uri="{BB962C8B-B14F-4D97-AF65-F5344CB8AC3E}">
        <p14:creationId xmlns:p14="http://schemas.microsoft.com/office/powerpoint/2010/main" val="3072874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a:t>CAPTION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r>
              <a:rPr lang="en-US" dirty="0"/>
              <a:t>Lorem ipsum dolor sit amet, consectetur adipiscing elit. Etiam eget quam lacus. Vivamus laoreet tempus lacus, Class aptent taciti sociosqu ad litora torquent per conubia nostra, per inceptos himenaeos. </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pic>
        <p:nvPicPr>
          <p:cNvPr id="117" name="Picture Placeholder 116" descr="icon&#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427" b="427"/>
          <a:stretch>
            <a:fillRect/>
          </a:stretch>
        </p:blipFill>
        <p:spPr/>
      </p:pic>
      <p:pic>
        <p:nvPicPr>
          <p:cNvPr id="119" name="Picture Placeholder 118" descr="icon&#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427" b="427"/>
          <a:stretch>
            <a:fillRect/>
          </a:stretch>
        </p:blipFill>
        <p:spPr/>
      </p:pic>
      <p:pic>
        <p:nvPicPr>
          <p:cNvPr id="121" name="Picture Placeholder 120" descr="icon&#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t="214" b="214"/>
          <a:stretch>
            <a:fillRect/>
          </a:stretch>
        </p:blipFill>
        <p:spPr/>
      </p:pic>
      <p:sp>
        <p:nvSpPr>
          <p:cNvPr id="267" name="Text Placeholder 266">
            <a:extLst>
              <a:ext uri="{FF2B5EF4-FFF2-40B4-BE49-F238E27FC236}">
                <a16:creationId xmlns:a16="http://schemas.microsoft.com/office/drawing/2014/main" id="{A694244C-EAE8-E84A-9A3B-8D12C1A5479B}"/>
              </a:ext>
            </a:extLst>
          </p:cNvPr>
          <p:cNvSpPr>
            <a:spLocks noGrp="1"/>
          </p:cNvSpPr>
          <p:nvPr>
            <p:ph type="body" sz="quarter" idx="25"/>
          </p:nvPr>
        </p:nvSpPr>
        <p:spPr/>
        <p:txBody>
          <a:bodyPr/>
          <a:lstStyle/>
          <a:p>
            <a:r>
              <a:rPr lang="en-US"/>
              <a:t>Lorem ipsum dolor sit amet consectetuer adipiscing elit, </a:t>
            </a:r>
            <a:br>
              <a:rPr lang="en-US"/>
            </a:br>
            <a:r>
              <a:rPr lang="en-US"/>
              <a:t>sed diam nonummy nibh euismod</a:t>
            </a:r>
          </a:p>
        </p:txBody>
      </p:sp>
      <p:sp>
        <p:nvSpPr>
          <p:cNvPr id="250" name="Text Placeholder 249">
            <a:extLst>
              <a:ext uri="{FF2B5EF4-FFF2-40B4-BE49-F238E27FC236}">
                <a16:creationId xmlns:a16="http://schemas.microsoft.com/office/drawing/2014/main" id="{2FC5F420-06C1-8C4F-9332-B0D58D4733C9}"/>
              </a:ext>
            </a:extLst>
          </p:cNvPr>
          <p:cNvSpPr>
            <a:spLocks noGrp="1"/>
          </p:cNvSpPr>
          <p:nvPr>
            <p:ph type="body" idx="26"/>
          </p:nvPr>
        </p:nvSpPr>
        <p:spPr/>
        <p:txBody>
          <a:bodyPr/>
          <a:lstStyle/>
          <a:p>
            <a:r>
              <a:rPr lang="en-US"/>
              <a:t>Lorem ipsum dolor sit amet</a:t>
            </a:r>
          </a:p>
        </p:txBody>
      </p:sp>
      <p:sp>
        <p:nvSpPr>
          <p:cNvPr id="293" name="Text Placeholder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a:lstStyle/>
          <a:p>
            <a:r>
              <a:rPr lang="en-US"/>
              <a:t>Lorem ipsum dolor sit amet consectetuer adipiscing elit, </a:t>
            </a:r>
            <a:br>
              <a:rPr lang="en-US"/>
            </a:br>
            <a:r>
              <a:rPr lang="en-US"/>
              <a:t>sed diam nonummy nibh euismod</a:t>
            </a:r>
          </a:p>
        </p:txBody>
      </p:sp>
      <p:sp>
        <p:nvSpPr>
          <p:cNvPr id="294" name="Text Placeholder 293">
            <a:extLst>
              <a:ext uri="{FF2B5EF4-FFF2-40B4-BE49-F238E27FC236}">
                <a16:creationId xmlns:a16="http://schemas.microsoft.com/office/drawing/2014/main" id="{98606489-5891-5241-A48C-BB3725C75A3D}"/>
              </a:ext>
            </a:extLst>
          </p:cNvPr>
          <p:cNvSpPr>
            <a:spLocks noGrp="1"/>
          </p:cNvSpPr>
          <p:nvPr>
            <p:ph type="body" idx="28"/>
          </p:nvPr>
        </p:nvSpPr>
        <p:spPr/>
        <p:txBody>
          <a:bodyPr/>
          <a:lstStyle/>
          <a:p>
            <a:r>
              <a:rPr lang="en-US"/>
              <a:t>Lorem ipsum dolor sit amet</a:t>
            </a:r>
          </a:p>
        </p:txBody>
      </p:sp>
      <p:sp>
        <p:nvSpPr>
          <p:cNvPr id="295" name="Text Placeholder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a:lstStyle/>
          <a:p>
            <a:r>
              <a:rPr lang="en-US"/>
              <a:t>Lorem ipsum dolor sit amet consectetuer adipiscing elit, </a:t>
            </a:r>
            <a:br>
              <a:rPr lang="en-US"/>
            </a:br>
            <a:r>
              <a:rPr lang="en-US"/>
              <a:t>sed diam nonummy nibh euismod</a:t>
            </a:r>
          </a:p>
        </p:txBody>
      </p:sp>
      <p:sp>
        <p:nvSpPr>
          <p:cNvPr id="296" name="Text Placeholder 295">
            <a:extLst>
              <a:ext uri="{FF2B5EF4-FFF2-40B4-BE49-F238E27FC236}">
                <a16:creationId xmlns:a16="http://schemas.microsoft.com/office/drawing/2014/main" id="{A085C71C-38D8-D24F-98A3-15D7868C8C19}"/>
              </a:ext>
            </a:extLst>
          </p:cNvPr>
          <p:cNvSpPr>
            <a:spLocks noGrp="1"/>
          </p:cNvSpPr>
          <p:nvPr>
            <p:ph type="body" idx="30"/>
          </p:nvPr>
        </p:nvSpPr>
        <p:spPr/>
        <p:txBody>
          <a:bodyPr/>
          <a:lstStyle/>
          <a:p>
            <a:r>
              <a:rPr lang="en-US"/>
              <a:t>Lorem ipsum dolor sit amet</a:t>
            </a:r>
          </a:p>
        </p:txBody>
      </p:sp>
      <p:sp>
        <p:nvSpPr>
          <p:cNvPr id="299" name="Text Placeholder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a:lstStyle/>
          <a:p>
            <a:r>
              <a:rPr lang="en-US"/>
              <a:t>Lorem ipsum dolor sit amet consectetuer adipiscing elit, </a:t>
            </a:r>
            <a:br>
              <a:rPr lang="en-US"/>
            </a:br>
            <a:r>
              <a:rPr lang="en-US"/>
              <a:t>sed diam nonummy nibh euismod</a:t>
            </a:r>
          </a:p>
        </p:txBody>
      </p:sp>
      <p:sp>
        <p:nvSpPr>
          <p:cNvPr id="300" name="Text Placeholder 299">
            <a:extLst>
              <a:ext uri="{FF2B5EF4-FFF2-40B4-BE49-F238E27FC236}">
                <a16:creationId xmlns:a16="http://schemas.microsoft.com/office/drawing/2014/main" id="{6E3DA1E8-1071-DA4F-B15A-B8C4D04ED94B}"/>
              </a:ext>
            </a:extLst>
          </p:cNvPr>
          <p:cNvSpPr>
            <a:spLocks noGrp="1"/>
          </p:cNvSpPr>
          <p:nvPr>
            <p:ph type="body" idx="34"/>
          </p:nvPr>
        </p:nvSpPr>
        <p:spPr/>
        <p:txBody>
          <a:bodyPr/>
          <a:lstStyle/>
          <a:p>
            <a:r>
              <a:rPr lang="en-US"/>
              <a:t>Lorem ipsum dolor sit amet</a:t>
            </a:r>
          </a:p>
        </p:txBody>
      </p:sp>
      <p:sp>
        <p:nvSpPr>
          <p:cNvPr id="301" name="Text Placeholder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a:lstStyle/>
          <a:p>
            <a:r>
              <a:rPr lang="en-US"/>
              <a:t>Lorem ipsum dolor sit amet consectetuer adipiscing elit, </a:t>
            </a:r>
            <a:br>
              <a:rPr lang="en-US"/>
            </a:br>
            <a:r>
              <a:rPr lang="en-US"/>
              <a:t>sed diam nonummy nibh euismod</a:t>
            </a:r>
          </a:p>
        </p:txBody>
      </p:sp>
      <p:sp>
        <p:nvSpPr>
          <p:cNvPr id="302" name="Text Placeholder 301">
            <a:extLst>
              <a:ext uri="{FF2B5EF4-FFF2-40B4-BE49-F238E27FC236}">
                <a16:creationId xmlns:a16="http://schemas.microsoft.com/office/drawing/2014/main" id="{54932BF7-A47E-994E-8D38-4B3A53B38E24}"/>
              </a:ext>
            </a:extLst>
          </p:cNvPr>
          <p:cNvSpPr>
            <a:spLocks noGrp="1"/>
          </p:cNvSpPr>
          <p:nvPr>
            <p:ph type="body" idx="36"/>
          </p:nvPr>
        </p:nvSpPr>
        <p:spPr/>
        <p:txBody>
          <a:bodyPr/>
          <a:lstStyle/>
          <a:p>
            <a:r>
              <a:rPr lang="en-US"/>
              <a:t>Lorem ipsum dolor sit amet</a:t>
            </a:r>
          </a:p>
        </p:txBody>
      </p:sp>
      <p:sp>
        <p:nvSpPr>
          <p:cNvPr id="303" name="Text Placeholder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a:lstStyle/>
          <a:p>
            <a:r>
              <a:rPr lang="en-US"/>
              <a:t>Lorem ipsum dolor sit amet consectetuer adipiscing elit, </a:t>
            </a:r>
            <a:br>
              <a:rPr lang="en-US"/>
            </a:br>
            <a:r>
              <a:rPr lang="en-US"/>
              <a:t>sed diam nonummy nibh euismod</a:t>
            </a:r>
          </a:p>
        </p:txBody>
      </p:sp>
      <p:sp>
        <p:nvSpPr>
          <p:cNvPr id="304" name="Text Placeholder 303">
            <a:extLst>
              <a:ext uri="{FF2B5EF4-FFF2-40B4-BE49-F238E27FC236}">
                <a16:creationId xmlns:a16="http://schemas.microsoft.com/office/drawing/2014/main" id="{56A69270-6AB8-3E49-9D29-BF18A8EC0901}"/>
              </a:ext>
            </a:extLst>
          </p:cNvPr>
          <p:cNvSpPr>
            <a:spLocks noGrp="1"/>
          </p:cNvSpPr>
          <p:nvPr>
            <p:ph type="body" idx="38"/>
          </p:nvPr>
        </p:nvSpPr>
        <p:spPr/>
        <p:txBody>
          <a:bodyPr/>
          <a:lstStyle/>
          <a:p>
            <a:r>
              <a:rPr lang="en-US"/>
              <a:t>Lorem ipsum dolor sit amet</a:t>
            </a:r>
          </a:p>
        </p:txBody>
      </p:sp>
    </p:spTree>
    <p:extLst>
      <p:ext uri="{BB962C8B-B14F-4D97-AF65-F5344CB8AC3E}">
        <p14:creationId xmlns:p14="http://schemas.microsoft.com/office/powerpoint/2010/main" val="1098878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Project description</a:t>
            </a:r>
          </a:p>
        </p:txBody>
      </p:sp>
    </p:spTree>
    <p:extLst>
      <p:ext uri="{BB962C8B-B14F-4D97-AF65-F5344CB8AC3E}">
        <p14:creationId xmlns:p14="http://schemas.microsoft.com/office/powerpoint/2010/main" val="4067864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Core message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b="0" dirty="0">
                <a:effectLst/>
                <a:latin typeface="Consolas" panose="020B0609020204030204" pitchFamily="49" charset="0"/>
              </a:rPr>
              <a:t>Describe the core message or hypothesis for your project.</a:t>
            </a:r>
          </a:p>
          <a:p>
            <a:pPr marL="285750" indent="-285750">
              <a:buFont typeface="Arial" panose="020B0604020202020204" pitchFamily="34" charset="0"/>
              <a:buChar char="•"/>
            </a:pPr>
            <a:r>
              <a:rPr lang="en-US" b="0" dirty="0">
                <a:effectLst/>
                <a:latin typeface="Consolas" panose="020B0609020204030204" pitchFamily="49" charset="0"/>
              </a:rPr>
              <a:t>Describe the questions you and your group found interesting, and what motivated you to answer them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project description</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pPr marL="285750" indent="-285750">
              <a:buFont typeface="Arial" panose="020B0604020202020204" pitchFamily="34" charset="0"/>
              <a:buChar char="•"/>
            </a:pPr>
            <a:r>
              <a:rPr lang="en-US" b="0" dirty="0">
                <a:effectLst/>
                <a:latin typeface="Consolas" panose="020B0609020204030204" pitchFamily="49" charset="0"/>
              </a:rPr>
              <a:t>Describe the core message or hypothesis for your project.</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latin typeface="Consolas" panose="020B0609020204030204" pitchFamily="49" charset="0"/>
              </a:rPr>
              <a:t>Describe the questions you and your group found interesting, and what motivated you to answer them</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Core hypothesis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Questions</a:t>
            </a:r>
          </a:p>
        </p:txBody>
      </p:sp>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dirty="0"/>
              <a:t>Data sources and cleaning</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p:txBody>
          <a:bodyPr/>
          <a:lstStyle/>
          <a:p>
            <a:pPr marL="285750" indent="-285750">
              <a:buFont typeface="Arial" panose="020B0604020202020204" pitchFamily="34" charset="0"/>
              <a:buChar char="•"/>
            </a:pPr>
            <a:r>
              <a:rPr lang="en-US" b="0" dirty="0">
                <a:effectLst/>
                <a:latin typeface="Consolas" panose="020B0609020204030204" pitchFamily="49" charset="0"/>
              </a:rPr>
              <a:t>Summarize where and how you found the data you used to answer these questions</a:t>
            </a:r>
          </a:p>
          <a:p>
            <a:pPr marL="285750" indent="-285750">
              <a:buFont typeface="Arial" panose="020B0604020202020204" pitchFamily="34" charset="0"/>
              <a:buChar char="•"/>
            </a:pPr>
            <a:r>
              <a:rPr lang="en-US" b="0" dirty="0">
                <a:effectLst/>
                <a:latin typeface="Consolas" panose="020B0609020204030204" pitchFamily="49" charset="0"/>
              </a:rPr>
              <a:t>Describe the data exploration and cleanup process (accompanied by your </a:t>
            </a:r>
            <a:r>
              <a:rPr lang="en-US" b="0" dirty="0" err="1">
                <a:effectLst/>
                <a:latin typeface="Consolas" panose="020B0609020204030204" pitchFamily="49" charset="0"/>
              </a:rPr>
              <a:t>Jupyter</a:t>
            </a:r>
            <a:r>
              <a:rPr lang="en-US" b="0" dirty="0">
                <a:effectLst/>
                <a:latin typeface="Consolas" panose="020B0609020204030204" pitchFamily="49" charset="0"/>
              </a:rPr>
              <a:t> Notebook)</a:t>
            </a:r>
          </a:p>
          <a:p>
            <a:endParaRPr lang="en-US" dirty="0"/>
          </a:p>
        </p:txBody>
      </p:sp>
    </p:spTree>
    <p:extLst>
      <p:ext uri="{BB962C8B-B14F-4D97-AF65-F5344CB8AC3E}">
        <p14:creationId xmlns:p14="http://schemas.microsoft.com/office/powerpoint/2010/main" val="161310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p:txBody>
          <a:bodyPr/>
          <a:lstStyle/>
          <a:p>
            <a:r>
              <a:rPr lang="en-US" dirty="0"/>
              <a:t>Analysis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p:txBody>
          <a:bodyPr/>
          <a:lstStyle/>
          <a:p>
            <a:br>
              <a:rPr lang="en-US" b="0" dirty="0">
                <a:effectLst/>
                <a:latin typeface="Consolas" panose="020B0609020204030204" pitchFamily="49" charset="0"/>
              </a:rPr>
            </a:br>
            <a:r>
              <a:rPr lang="en-US" b="0" dirty="0">
                <a:effectLst/>
                <a:latin typeface="Consolas" panose="020B0609020204030204" pitchFamily="49" charset="0"/>
              </a:rPr>
              <a:t>* [ ] Describe the analysis process (accompanied by your </a:t>
            </a:r>
            <a:r>
              <a:rPr lang="en-US" b="0" dirty="0" err="1">
                <a:effectLst/>
                <a:latin typeface="Consolas" panose="020B0609020204030204" pitchFamily="49" charset="0"/>
              </a:rPr>
              <a:t>Jupyter</a:t>
            </a:r>
            <a:r>
              <a:rPr lang="en-US" b="0" dirty="0">
                <a:effectLst/>
                <a:latin typeface="Consolas" panose="020B0609020204030204" pitchFamily="49" charset="0"/>
              </a:rPr>
              <a:t> Notebook)</a:t>
            </a:r>
          </a:p>
          <a:p>
            <a:br>
              <a:rPr lang="en-US" b="0" dirty="0">
                <a:effectLst/>
                <a:latin typeface="Consolas" panose="020B0609020204030204" pitchFamily="49" charset="0"/>
              </a:rPr>
            </a:br>
            <a:r>
              <a:rPr lang="en-US" b="0" dirty="0">
                <a:effectLst/>
                <a:latin typeface="Consolas" panose="020B0609020204030204" pitchFamily="49" charset="0"/>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0AAD-207A-4302-BC21-2892AC0F041E}"/>
              </a:ext>
            </a:extLst>
          </p:cNvPr>
          <p:cNvSpPr>
            <a:spLocks noGrp="1"/>
          </p:cNvSpPr>
          <p:nvPr>
            <p:ph type="ctrTitle"/>
          </p:nvPr>
        </p:nvSpPr>
        <p:spPr/>
        <p:txBody>
          <a:bodyPr/>
          <a:lstStyle/>
          <a:p>
            <a:r>
              <a:rPr lang="en-US" dirty="0"/>
              <a:t>Implications of findings</a:t>
            </a:r>
          </a:p>
        </p:txBody>
      </p:sp>
      <p:sp>
        <p:nvSpPr>
          <p:cNvPr id="3" name="Text Placeholder 2">
            <a:extLst>
              <a:ext uri="{FF2B5EF4-FFF2-40B4-BE49-F238E27FC236}">
                <a16:creationId xmlns:a16="http://schemas.microsoft.com/office/drawing/2014/main" id="{ADC5177E-6E35-490E-8F49-08819786177C}"/>
              </a:ext>
            </a:extLst>
          </p:cNvPr>
          <p:cNvSpPr>
            <a:spLocks noGrp="1"/>
          </p:cNvSpPr>
          <p:nvPr>
            <p:ph type="body" sz="quarter" idx="14"/>
          </p:nvPr>
        </p:nvSpPr>
        <p:spPr/>
        <p:txBody>
          <a:bodyPr/>
          <a:lstStyle/>
          <a:p>
            <a:r>
              <a:rPr lang="en-US" b="0" dirty="0">
                <a:effectLst/>
                <a:latin typeface="Consolas" panose="020B0609020204030204" pitchFamily="49" charset="0"/>
              </a:rPr>
              <a:t>* [ ] Discuss the implications of your findings. This is where you get to have an open-ended discussion about what your findings "mean".</a:t>
            </a:r>
          </a:p>
          <a:p>
            <a:br>
              <a:rPr lang="en-US" b="0" dirty="0">
                <a:effectLst/>
                <a:latin typeface="Consolas" panose="020B0609020204030204" pitchFamily="49" charset="0"/>
              </a:rPr>
            </a:br>
            <a:r>
              <a:rPr lang="en-US" b="0" dirty="0">
                <a:effectLst/>
                <a:latin typeface="Consolas" panose="020B0609020204030204" pitchFamily="49" charset="0"/>
              </a:rPr>
              <a:t>* [ ] Tell a good story! Storytelling through data analysis is no different than in literature. Find your narrative and use your analysis and visualization skills to highlight conflict and resolution in your data.</a:t>
            </a:r>
          </a:p>
          <a:p>
            <a:endParaRPr lang="en-US" dirty="0"/>
          </a:p>
        </p:txBody>
      </p:sp>
    </p:spTree>
    <p:extLst>
      <p:ext uri="{BB962C8B-B14F-4D97-AF65-F5344CB8AC3E}">
        <p14:creationId xmlns:p14="http://schemas.microsoft.com/office/powerpoint/2010/main" val="3456424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marL="0" indent="0">
              <a:buNone/>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Content </a:t>
            </a:r>
            <a:br>
              <a:rPr lang="en-US" dirty="0"/>
            </a:br>
            <a:r>
              <a:rPr lang="en-US" dirty="0"/>
              <a:t>with caption</a:t>
            </a:r>
          </a:p>
        </p:txBody>
      </p:sp>
    </p:spTree>
    <p:extLst>
      <p:ext uri="{BB962C8B-B14F-4D97-AF65-F5344CB8AC3E}">
        <p14:creationId xmlns:p14="http://schemas.microsoft.com/office/powerpoint/2010/main" val="2167823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TWO CONTENT</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384328455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2.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TM44450328</Template>
  <TotalTime>17</TotalTime>
  <Words>724</Words>
  <Application>Microsoft Office PowerPoint</Application>
  <PresentationFormat>Widescreen</PresentationFormat>
  <Paragraphs>47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Consolas</vt:lpstr>
      <vt:lpstr>Sagona ExtraLight</vt:lpstr>
      <vt:lpstr>Speak Pro</vt:lpstr>
      <vt:lpstr>Office Theme</vt:lpstr>
      <vt:lpstr>Crime in the U.S.</vt:lpstr>
      <vt:lpstr>Project description</vt:lpstr>
      <vt:lpstr>Core message</vt:lpstr>
      <vt:lpstr>project description</vt:lpstr>
      <vt:lpstr>Data sources and cleaning</vt:lpstr>
      <vt:lpstr>Analysis</vt:lpstr>
      <vt:lpstr>Implications of findings</vt:lpstr>
      <vt:lpstr>Content  with caption</vt:lpstr>
      <vt:lpstr>TWO CONTENT</vt:lpstr>
      <vt:lpstr>Slide title 29</vt:lpstr>
      <vt:lpstr>Content slide</vt:lpstr>
      <vt:lpstr>CAPTION</vt:lpstr>
      <vt:lpstr>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9</cp:revision>
  <dcterms:created xsi:type="dcterms:W3CDTF">2021-02-09T02:18:43Z</dcterms:created>
  <dcterms:modified xsi:type="dcterms:W3CDTF">2021-02-09T02:43:28Z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